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embeddedFontLs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Merriweather" panose="00000500000000000000" pitchFamily="2" charset="0"/>
      <p:regular r:id="rId23"/>
      <p:bold r:id="rId24"/>
      <p:italic r:id="rId25"/>
      <p:boldItalic r:id="rId26"/>
    </p:embeddedFont>
    <p:embeddedFont>
      <p:font typeface="Merriweather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D10357-3DC1-478C-9C3E-94120871C4BE}">
  <a:tblStyle styleId="{87D10357-3DC1-478C-9C3E-94120871C4B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9e37de6e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99e37de6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9e37de6e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52" name="Google Shape;252;g399e37de6e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9e37de6e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50" name="Google Shape;150;g399e37de6e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269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97600" y="1074112"/>
            <a:ext cx="116016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Medical Image Classification Using Deep Learning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71500" y="2788637"/>
            <a:ext cx="1104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 B.Tech Project 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3561725"/>
            <a:ext cx="11049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33D4B"/>
                </a:solidFill>
                <a:latin typeface="Merriweather"/>
                <a:ea typeface="Merriweather"/>
                <a:cs typeface="Merriweather"/>
                <a:sym typeface="Merriweather"/>
              </a:rPr>
              <a:t>BY:</a:t>
            </a:r>
            <a:endParaRPr sz="1600" b="1">
              <a:solidFill>
                <a:srgbClr val="333D4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rgbClr val="333D4B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Shivdutt Tiwari (20223251) </a:t>
            </a:r>
            <a:br>
              <a:rPr lang="en-US" sz="1600">
                <a:solidFill>
                  <a:srgbClr val="333D4B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r>
              <a:rPr lang="en-US" sz="1600" i="0" u="none" strike="noStrike" cap="none">
                <a:solidFill>
                  <a:srgbClr val="333D4B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Shreyansh Tiwari (20223256)</a:t>
            </a:r>
            <a:br>
              <a:rPr lang="en-US" sz="1600" i="0" u="none" strike="noStrike" cap="none">
                <a:solidFill>
                  <a:schemeClr val="dk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r>
              <a:rPr lang="en-US" sz="1600" i="0" u="none" strike="noStrike" cap="none">
                <a:solidFill>
                  <a:srgbClr val="333D4B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 Shubham Kumar (20223259) </a:t>
            </a:r>
            <a:endParaRPr sz="1600">
              <a:solidFill>
                <a:srgbClr val="333D4B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rgbClr val="333D4B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Sreyia Gupta (20223547)</a:t>
            </a:r>
            <a:endParaRPr sz="16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73825" y="5640212"/>
            <a:ext cx="1104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Supervisor: Dr. Rajitha B.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1600" y="2076037"/>
            <a:ext cx="34290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0713" y="2076037"/>
            <a:ext cx="34290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6674963" y="3059599"/>
            <a:ext cx="298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5.Testing and Validation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6745913" y="4091396"/>
            <a:ext cx="2838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Testing the model on testing dataset that we obtained when we did the test train split</a:t>
            </a:r>
            <a:endParaRPr sz="1500" dirty="0">
              <a:solidFill>
                <a:srgbClr val="333D4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1" name="Google Shape;201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08038" y="2390362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/>
        </p:nvSpPr>
        <p:spPr>
          <a:xfrm>
            <a:off x="571500" y="571500"/>
            <a:ext cx="11601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Proposed Solution: ECC-Net Workflow</a:t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2864876" y="3059599"/>
            <a:ext cx="298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4. </a:t>
            </a:r>
            <a:r>
              <a:rPr lang="en-US" sz="2100" b="1" i="0" u="none" strike="noStrike" cap="none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Subtype Classification</a:t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3006788" y="3918146"/>
            <a:ext cx="28386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The rich, combined features are fed into a classification head to accurately identify the esophageal carcinoma subtype.</a:t>
            </a:r>
            <a:endParaRPr/>
          </a:p>
        </p:txBody>
      </p:sp>
      <p:pic>
        <p:nvPicPr>
          <p:cNvPr id="205" name="Google Shape;205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6513" y="2390362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1293716" y="1923000"/>
            <a:ext cx="9823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Environment:</a:t>
            </a:r>
            <a:r>
              <a:rPr lang="en-US" sz="1800" i="0" u="none" strike="noStrike" cap="none">
                <a:solidFill>
                  <a:srgbClr val="333D4B"/>
                </a:solidFill>
                <a:latin typeface="Merriweather"/>
                <a:ea typeface="Merriweather"/>
                <a:cs typeface="Merriweather"/>
                <a:sym typeface="Merriweather"/>
              </a:rPr>
              <a:t> Google Colab (NVIDIA T4 GPU)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293716" y="2588417"/>
            <a:ext cx="9823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Framework:</a:t>
            </a:r>
            <a:r>
              <a:rPr lang="en-US" sz="1800" i="0" u="none" strike="noStrike" cap="none">
                <a:solidFill>
                  <a:srgbClr val="333D4B"/>
                </a:solidFill>
                <a:latin typeface="Merriweather"/>
                <a:ea typeface="Merriweather"/>
                <a:cs typeface="Merriweather"/>
                <a:sym typeface="Merriweather"/>
              </a:rPr>
              <a:t> TensorFlow 2.x &amp; Torch 2.x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293716" y="3253833"/>
            <a:ext cx="9823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Optimizer:</a:t>
            </a:r>
            <a:r>
              <a:rPr lang="en-US" sz="1800" i="0" u="none" strike="noStrike" cap="none">
                <a:solidFill>
                  <a:srgbClr val="333D4B"/>
                </a:solidFill>
                <a:latin typeface="Merriweather"/>
                <a:ea typeface="Merriweather"/>
                <a:cs typeface="Merriweather"/>
                <a:sym typeface="Merriweather"/>
              </a:rPr>
              <a:t> AdamW (Learning Rate: 1x10⁻⁴)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1293716" y="3919250"/>
            <a:ext cx="9823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Loss Function:</a:t>
            </a:r>
            <a:r>
              <a:rPr lang="en-US" sz="1800" i="0" u="none" strike="noStrike" cap="none">
                <a:solidFill>
                  <a:srgbClr val="333D4B"/>
                </a:solidFill>
                <a:latin typeface="Merriweather"/>
                <a:ea typeface="Merriweather"/>
                <a:cs typeface="Merriweather"/>
                <a:sym typeface="Merriweather"/>
              </a:rPr>
              <a:t> Sparse Categorical Cross-Entropy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293716" y="4584667"/>
            <a:ext cx="9823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Key Techniques:</a:t>
            </a:r>
            <a:r>
              <a:rPr lang="en-US" sz="1800" i="0" u="none" strike="noStrike" cap="none">
                <a:solidFill>
                  <a:srgbClr val="333D4B"/>
                </a:solidFill>
                <a:latin typeface="Merriweather"/>
                <a:ea typeface="Merriweather"/>
                <a:cs typeface="Merriweather"/>
                <a:sym typeface="Merriweather"/>
              </a:rPr>
              <a:t> Mixed-Precision (float16) for efficiency, Class Weights to handle imbalance.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1293716" y="5358833"/>
            <a:ext cx="9823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Callbacks:</a:t>
            </a:r>
            <a:r>
              <a:rPr lang="en-US" sz="1800" i="0" u="none" strike="noStrike" cap="none">
                <a:solidFill>
                  <a:srgbClr val="333D4B"/>
                </a:solidFill>
                <a:latin typeface="Merriweather"/>
                <a:ea typeface="Merriweather"/>
                <a:cs typeface="Merriweather"/>
                <a:sym typeface="Merriweather"/>
              </a:rPr>
              <a:t> Early Stopping (Patience 9), ReduceLROnPlateau, Model Checkpointing.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7" name="Google Shape;217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825" y="1989542"/>
            <a:ext cx="342668" cy="3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825" y="2654958"/>
            <a:ext cx="342668" cy="3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6825" y="3320375"/>
            <a:ext cx="274135" cy="3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6825" y="3985792"/>
            <a:ext cx="205601" cy="3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825" y="4651208"/>
            <a:ext cx="274135" cy="3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6825" y="5316625"/>
            <a:ext cx="274135" cy="3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Experimental Setup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p23"/>
          <p:cNvGraphicFramePr/>
          <p:nvPr/>
        </p:nvGraphicFramePr>
        <p:xfrm>
          <a:off x="747025" y="3595675"/>
          <a:ext cx="5974975" cy="2886125"/>
        </p:xfrm>
        <a:graphic>
          <a:graphicData uri="http://schemas.openxmlformats.org/drawingml/2006/table">
            <a:tbl>
              <a:tblPr firstRow="1" bandRow="1">
                <a:noFill/>
                <a:tableStyleId>{87D10357-3DC1-478C-9C3E-94120871C4BE}</a:tableStyleId>
              </a:tblPr>
              <a:tblGrid>
                <a:gridCol w="308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3366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Class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3366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Precision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3366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Recall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003366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F1-score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005088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Esophageal Adenocarcinoma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3D4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3D4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0.77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3D4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005088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Esophageal Squamous Cell Carcinoma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3D4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3D4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3D4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005088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Esop</a:t>
                      </a:r>
                      <a:r>
                        <a:rPr lang="en-US" sz="1350" b="1">
                          <a:solidFill>
                            <a:srgbClr val="005088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hagogastric Ca</a:t>
                      </a:r>
                      <a:r>
                        <a:rPr lang="en-US" sz="1350" b="1" i="0" u="none" strike="noStrike" cap="none">
                          <a:solidFill>
                            <a:srgbClr val="005088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ncer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3D4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0.78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3D4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0.83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333D4B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003366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Average 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003366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003366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1" i="0" u="none" strike="noStrike" cap="none">
                          <a:solidFill>
                            <a:srgbClr val="003366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0.81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0" name="Google Shape;230;p23"/>
          <p:cNvSpPr/>
          <p:nvPr/>
        </p:nvSpPr>
        <p:spPr>
          <a:xfrm>
            <a:off x="571500" y="3024187"/>
            <a:ext cx="5711874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6283374" y="3024187"/>
            <a:ext cx="1993850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8277225" y="3024187"/>
            <a:ext cx="1499145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9776370" y="3024187"/>
            <a:ext cx="1844129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571500" y="3595687"/>
            <a:ext cx="5711874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6283374" y="3595687"/>
            <a:ext cx="1993850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8277225" y="3595687"/>
            <a:ext cx="1499145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9776370" y="3595687"/>
            <a:ext cx="1844129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571500" y="4167187"/>
            <a:ext cx="5711874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6283374" y="4167187"/>
            <a:ext cx="1993850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8277225" y="4167187"/>
            <a:ext cx="1499145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9776370" y="4167187"/>
            <a:ext cx="1844129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571500" y="4743450"/>
            <a:ext cx="5711874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6283374" y="4743450"/>
            <a:ext cx="1993850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8277225" y="4743450"/>
            <a:ext cx="1499145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9776370" y="4743450"/>
            <a:ext cx="1844129" cy="95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Results: Classification Report</a:t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529350" y="1234150"/>
            <a:ext cx="5975100" cy="20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model performs very well in identifying</a:t>
            </a:r>
            <a:r>
              <a:rPr lang="en-US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Esophageal Squamous Cell Carcinoma,</a:t>
            </a: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with high accuracy across all measures.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For </a:t>
            </a:r>
            <a:r>
              <a:rPr lang="en-US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Esophageal Adenocarcinoma</a:t>
            </a: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the model is mostly accurate but misses a few cases. 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Esophagogastric Cancer</a:t>
            </a: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is the hardest to classify, as the model makes more mistakes here, showing that this class needs further improvement.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 l="7045" t="5195"/>
          <a:stretch/>
        </p:blipFill>
        <p:spPr>
          <a:xfrm>
            <a:off x="6904800" y="810100"/>
            <a:ext cx="5018749" cy="50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/>
        </p:nvSpPr>
        <p:spPr>
          <a:xfrm>
            <a:off x="6811450" y="5958000"/>
            <a:ext cx="44307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Accuracy :  81%</a:t>
            </a:r>
            <a:endParaRPr sz="2850" b="1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"/>
          <p:cNvSpPr txBox="1"/>
          <p:nvPr/>
        </p:nvSpPr>
        <p:spPr>
          <a:xfrm>
            <a:off x="571500" y="571500"/>
            <a:ext cx="11601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Results: </a:t>
            </a:r>
            <a:r>
              <a:rPr lang="en-US" sz="3300" b="1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Evaluation Metrics </a:t>
            </a:r>
            <a:endParaRPr/>
          </a:p>
        </p:txBody>
      </p:sp>
      <p:pic>
        <p:nvPicPr>
          <p:cNvPr id="256" name="Google Shape;2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624" y="1231950"/>
            <a:ext cx="9064701" cy="29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/>
        </p:nvSpPr>
        <p:spPr>
          <a:xfrm>
            <a:off x="792550" y="4290275"/>
            <a:ext cx="11083800" cy="1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"/>
              <a:buChar char="-"/>
            </a:pPr>
            <a:r>
              <a:rPr lang="en-US" sz="2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Training accuracy steadily increases, surpassing 80% by the end of the epochs, with validation accuracy following a similar upward trend .</a:t>
            </a:r>
            <a:endParaRPr sz="2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"/>
              <a:buChar char="-"/>
            </a:pPr>
            <a:r>
              <a:rPr lang="en-US" sz="2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Training loss consistently decreases, while validation loss initially drops, fluctuates, and then stabilizes above the training loss. </a:t>
            </a:r>
            <a:endParaRPr sz="2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0218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/>
        </p:nvSpPr>
        <p:spPr>
          <a:xfrm>
            <a:off x="590550" y="630000"/>
            <a:ext cx="1160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Results: </a:t>
            </a:r>
            <a:endParaRPr sz="3300" b="1" i="0" u="none" strike="noStrike" cap="none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Model Comparison</a:t>
            </a:r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1534977" y="5292818"/>
            <a:ext cx="8401610" cy="93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takeaway:</a:t>
            </a:r>
            <a:b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 highest Accuracy but it is ~12x larger. ECC Net achieves comparable and strong performance  at a fraction of the computational cost.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09" y="1815779"/>
            <a:ext cx="10485546" cy="34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905000"/>
            <a:ext cx="5286375" cy="3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1905000"/>
            <a:ext cx="5286375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 txBox="1"/>
          <p:nvPr/>
        </p:nvSpPr>
        <p:spPr>
          <a:xfrm>
            <a:off x="962025" y="2295525"/>
            <a:ext cx="305038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E0A030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of Findings</a:t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962025" y="2733675"/>
            <a:ext cx="2905125" cy="19050"/>
          </a:xfrm>
          <a:prstGeom prst="rect">
            <a:avLst/>
          </a:prstGeom>
          <a:solidFill>
            <a:srgbClr val="E0A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962025" y="3086100"/>
            <a:ext cx="45053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Our hybrid </a:t>
            </a:r>
            <a:r>
              <a:rPr lang="en-US" sz="1500" b="1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ECC-Net</a:t>
            </a: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model effectively classifies Esophageal Carcinoma subtypes by balancing local and global feature extraction.</a:t>
            </a:r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962025" y="4133850"/>
            <a:ext cx="45053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It achieves strong performance (</a:t>
            </a:r>
            <a:r>
              <a:rPr lang="en-US" sz="1500" b="1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81% F1-score</a:t>
            </a: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) while remaining lightweight (</a:t>
            </a:r>
            <a:r>
              <a:rPr lang="en-US" sz="1500" b="1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1.2M params</a:t>
            </a: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), making it a highly efficient and practical tool for AI-assisted diagnosis.</a:t>
            </a:r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6724650" y="2295525"/>
            <a:ext cx="164020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E0A030"/>
                </a:solidFill>
                <a:latin typeface="Merriweather"/>
                <a:ea typeface="Merriweather"/>
                <a:cs typeface="Merriweather"/>
                <a:sym typeface="Merriweather"/>
              </a:rPr>
              <a:t>Limitations</a:t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6724650" y="2733675"/>
            <a:ext cx="1562100" cy="19050"/>
          </a:xfrm>
          <a:prstGeom prst="rect">
            <a:avLst/>
          </a:prstGeom>
          <a:solidFill>
            <a:srgbClr val="E0A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6724650" y="3086100"/>
            <a:ext cx="45053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The primary limitation was the </a:t>
            </a:r>
            <a:r>
              <a:rPr lang="en-US" sz="1500" b="1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small and imbalanced dataset</a:t>
            </a: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. While addressed with data augmentation and class weights, a larger dataset would improve generalization.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6724650" y="4419600"/>
            <a:ext cx="45053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The transformer component, while effective, still adds </a:t>
            </a:r>
            <a:r>
              <a:rPr lang="en-US" sz="1500" b="1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computational complexity</a:t>
            </a: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compared to a simple CNN.</a:t>
            </a:r>
            <a:endParaRPr/>
          </a:p>
        </p:txBody>
      </p:sp>
      <p:sp>
        <p:nvSpPr>
          <p:cNvPr id="285" name="Google Shape;285;p26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&amp; Limitations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295275" y="2419350"/>
            <a:ext cx="116016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0" b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571500" y="3771900"/>
            <a:ext cx="1104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976437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71725" y="1635925"/>
            <a:ext cx="557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Esophageal carcinoma is a very serious cancer that is often found late, which makes it’s treatment difficult.</a:t>
            </a:r>
            <a:endParaRPr sz="1800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71500" y="2928937"/>
            <a:ext cx="5286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Histopathology is the </a:t>
            </a:r>
            <a:r>
              <a:rPr lang="en-US" sz="180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best</a:t>
            </a:r>
            <a:r>
              <a:rPr lang="en-US" sz="18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for diagnosis, but manual analysis is:</a:t>
            </a:r>
            <a:endParaRPr sz="1700"/>
          </a:p>
        </p:txBody>
      </p:sp>
      <p:sp>
        <p:nvSpPr>
          <p:cNvPr id="97" name="Google Shape;97;p14"/>
          <p:cNvSpPr txBox="1"/>
          <p:nvPr/>
        </p:nvSpPr>
        <p:spPr>
          <a:xfrm>
            <a:off x="571500" y="5024425"/>
            <a:ext cx="5762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3366"/>
                </a:solidFill>
                <a:highlight>
                  <a:srgbClr val="FDFBF5"/>
                </a:highlight>
                <a:latin typeface="DM Sans"/>
                <a:ea typeface="DM Sans"/>
                <a:cs typeface="DM Sans"/>
                <a:sym typeface="DM Sans"/>
              </a:rPr>
              <a:t>We need a faster, more reliable computer-aided system to help doctors.</a:t>
            </a:r>
            <a:endParaRPr sz="1800"/>
          </a:p>
        </p:txBody>
      </p:sp>
      <p:sp>
        <p:nvSpPr>
          <p:cNvPr id="98" name="Google Shape;98;p14"/>
          <p:cNvSpPr txBox="1"/>
          <p:nvPr/>
        </p:nvSpPr>
        <p:spPr>
          <a:xfrm>
            <a:off x="742950" y="3690937"/>
            <a:ext cx="666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809625" y="3690937"/>
            <a:ext cx="5048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Time-consuming and labor-intensive.</a:t>
            </a:r>
            <a:endParaRPr sz="1800"/>
          </a:p>
        </p:txBody>
      </p:sp>
      <p:sp>
        <p:nvSpPr>
          <p:cNvPr id="100" name="Google Shape;100;p14"/>
          <p:cNvSpPr txBox="1"/>
          <p:nvPr/>
        </p:nvSpPr>
        <p:spPr>
          <a:xfrm>
            <a:off x="742950" y="4119562"/>
            <a:ext cx="666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09625" y="4119562"/>
            <a:ext cx="5048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Results can vary from one observer to another.</a:t>
            </a:r>
            <a:endParaRPr sz="1800"/>
          </a:p>
        </p:txBody>
      </p:sp>
      <p:sp>
        <p:nvSpPr>
          <p:cNvPr id="102" name="Google Shape;102;p14"/>
          <p:cNvSpPr txBox="1"/>
          <p:nvPr/>
        </p:nvSpPr>
        <p:spPr>
          <a:xfrm>
            <a:off x="742950" y="4548187"/>
            <a:ext cx="666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809625" y="4548187"/>
            <a:ext cx="5048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D4B"/>
                </a:solidFill>
                <a:highlight>
                  <a:srgbClr val="FDFBF5"/>
                </a:highlight>
                <a:latin typeface="DM Sans"/>
                <a:ea typeface="DM Sans"/>
                <a:cs typeface="DM Sans"/>
                <a:sym typeface="DM Sans"/>
              </a:rPr>
              <a:t>The tissue patterns are very complex</a:t>
            </a:r>
            <a:endParaRPr sz="1800"/>
          </a:p>
        </p:txBody>
      </p:sp>
      <p:sp>
        <p:nvSpPr>
          <p:cNvPr id="104" name="Google Shape;104;p14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The Challenge of Esophageal Carcinoma</a:t>
            </a:r>
            <a:endParaRPr dirty="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5">
            <a:alphaModFix/>
          </a:blip>
          <a:srcRect l="10437" t="13695" r="15273" b="6028"/>
          <a:stretch/>
        </p:blipFill>
        <p:spPr>
          <a:xfrm>
            <a:off x="6334163" y="1553479"/>
            <a:ext cx="5286302" cy="375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125" y="5304500"/>
            <a:ext cx="5286374" cy="13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66937"/>
            <a:ext cx="3429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1500" y="2166937"/>
            <a:ext cx="3429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1500" y="2166937"/>
            <a:ext cx="3429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406762" y="4860793"/>
            <a:ext cx="34290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Esophageal Adenocarcinoma (EAC)</a:t>
            </a:r>
            <a:endParaRPr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4242524" y="4901766"/>
            <a:ext cx="34290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Esophageal Squamous Cell Carcinoma (ESCC)</a:t>
            </a:r>
            <a:endParaRPr dirty="0"/>
          </a:p>
        </p:txBody>
      </p:sp>
      <p:sp>
        <p:nvSpPr>
          <p:cNvPr id="168" name="Google Shape;168;p19"/>
          <p:cNvSpPr txBox="1"/>
          <p:nvPr/>
        </p:nvSpPr>
        <p:spPr>
          <a:xfrm>
            <a:off x="7997537" y="4924093"/>
            <a:ext cx="3429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Esophagogastric Cancer (EGC)</a:t>
            </a:r>
            <a:endParaRPr dirty="0"/>
          </a:p>
        </p:txBody>
      </p:sp>
      <p:pic>
        <p:nvPicPr>
          <p:cNvPr id="169" name="Google Shape;169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00550" y="2185987"/>
            <a:ext cx="339090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571500" y="571500"/>
            <a:ext cx="1160145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300" b="1" dirty="0">
                <a:solidFill>
                  <a:srgbClr val="005088"/>
                </a:solidFill>
                <a:latin typeface="Merriweather"/>
                <a:sym typeface="Merriweather"/>
              </a:rPr>
              <a:t>Types of </a:t>
            </a:r>
            <a:r>
              <a:rPr lang="en-US" sz="3300" b="1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Esophageal Carcinoma</a:t>
            </a:r>
            <a:endParaRPr dirty="0"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025" y="1219531"/>
            <a:ext cx="3758475" cy="35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9748" y="1219531"/>
            <a:ext cx="3758475" cy="37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80765" y="1219531"/>
            <a:ext cx="3539735" cy="35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37DFCB-38A8-028C-1747-4A8EAB610786}"/>
              </a:ext>
            </a:extLst>
          </p:cNvPr>
          <p:cNvSpPr txBox="1"/>
          <p:nvPr/>
        </p:nvSpPr>
        <p:spPr>
          <a:xfrm>
            <a:off x="4331333" y="5855855"/>
            <a:ext cx="3251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usually develops in the </a:t>
            </a:r>
            <a:r>
              <a:rPr lang="en-US" b="1" dirty="0"/>
              <a:t>upper and middle</a:t>
            </a:r>
            <a:r>
              <a:rPr lang="en-US" dirty="0"/>
              <a:t> parts of the esophagus.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1D8A3-3ABE-E371-73A6-1264307D822E}"/>
              </a:ext>
            </a:extLst>
          </p:cNvPr>
          <p:cNvSpPr txBox="1"/>
          <p:nvPr/>
        </p:nvSpPr>
        <p:spPr>
          <a:xfrm>
            <a:off x="323273" y="5855855"/>
            <a:ext cx="351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develops near the </a:t>
            </a:r>
            <a:r>
              <a:rPr lang="en-US" b="1" dirty="0"/>
              <a:t>lower part</a:t>
            </a:r>
            <a:r>
              <a:rPr lang="en-US" dirty="0"/>
              <a:t> of the esophagus, where it joins the stomach.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415E9-9670-FC14-8323-9BD6FC180EAB}"/>
              </a:ext>
            </a:extLst>
          </p:cNvPr>
          <p:cNvSpPr txBox="1"/>
          <p:nvPr/>
        </p:nvSpPr>
        <p:spPr>
          <a:xfrm>
            <a:off x="8080765" y="5855855"/>
            <a:ext cx="334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"hybrid" type found right at the </a:t>
            </a:r>
            <a:r>
              <a:rPr lang="en-US" b="1" dirty="0"/>
              <a:t>junction</a:t>
            </a:r>
            <a:r>
              <a:rPr lang="en-US" dirty="0"/>
              <a:t>, and it has features of both other types.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2190750" y="1936025"/>
            <a:ext cx="9130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3366"/>
                </a:solidFill>
                <a:latin typeface="DM Sans"/>
                <a:ea typeface="DM Sans"/>
                <a:cs typeface="DM Sans"/>
                <a:sym typeface="DM Sans"/>
              </a:rPr>
              <a:t>Develop ECC-Net:</a:t>
            </a:r>
            <a:r>
              <a:rPr lang="en-US" sz="20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To create an efficient and accurate hybrid deep learning model, </a:t>
            </a:r>
            <a:r>
              <a:rPr lang="en-US" sz="2000" b="1" i="0" u="none" strike="noStrike" cap="none">
                <a:solidFill>
                  <a:srgbClr val="003366"/>
                </a:solidFill>
                <a:latin typeface="DM Sans"/>
                <a:ea typeface="DM Sans"/>
                <a:cs typeface="DM Sans"/>
                <a:sym typeface="DM Sans"/>
              </a:rPr>
              <a:t>ECC-Net</a:t>
            </a:r>
            <a:r>
              <a:rPr lang="en-US" sz="20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, adapted from RCG-Net.</a:t>
            </a:r>
            <a:endParaRPr sz="2000"/>
          </a:p>
        </p:txBody>
      </p:sp>
      <p:sp>
        <p:nvSpPr>
          <p:cNvPr id="113" name="Google Shape;113;p15"/>
          <p:cNvSpPr txBox="1"/>
          <p:nvPr/>
        </p:nvSpPr>
        <p:spPr>
          <a:xfrm>
            <a:off x="2190750" y="2872635"/>
            <a:ext cx="9130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3366"/>
                </a:solidFill>
                <a:latin typeface="DM Sans"/>
                <a:ea typeface="DM Sans"/>
                <a:cs typeface="DM Sans"/>
                <a:sym typeface="DM Sans"/>
              </a:rPr>
              <a:t>Combine Strengths:</a:t>
            </a:r>
            <a:r>
              <a:rPr lang="en-US" sz="20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To integrate the local feature extraction power of CNNs with the global context modeling of Transformers.</a:t>
            </a:r>
            <a:endParaRPr sz="2000"/>
          </a:p>
        </p:txBody>
      </p:sp>
      <p:sp>
        <p:nvSpPr>
          <p:cNvPr id="114" name="Google Shape;114;p15"/>
          <p:cNvSpPr txBox="1"/>
          <p:nvPr/>
        </p:nvSpPr>
        <p:spPr>
          <a:xfrm>
            <a:off x="2190750" y="3809245"/>
            <a:ext cx="9130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3366"/>
                </a:solidFill>
                <a:latin typeface="DM Sans"/>
                <a:ea typeface="DM Sans"/>
                <a:cs typeface="DM Sans"/>
                <a:sym typeface="DM Sans"/>
              </a:rPr>
              <a:t>Enhance Accuracy:</a:t>
            </a:r>
            <a:r>
              <a:rPr lang="en-US" sz="20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To improve the automated classification of three Esophageal Carcinoma subtypes (EAC, ESCC, EGC).</a:t>
            </a:r>
            <a:endParaRPr sz="2000"/>
          </a:p>
        </p:txBody>
      </p:sp>
      <p:sp>
        <p:nvSpPr>
          <p:cNvPr id="115" name="Google Shape;115;p15"/>
          <p:cNvSpPr txBox="1"/>
          <p:nvPr/>
        </p:nvSpPr>
        <p:spPr>
          <a:xfrm>
            <a:off x="2190750" y="4745856"/>
            <a:ext cx="9130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3366"/>
                </a:solidFill>
                <a:latin typeface="DM Sans"/>
                <a:ea typeface="DM Sans"/>
                <a:cs typeface="DM Sans"/>
                <a:sym typeface="DM Sans"/>
              </a:rPr>
              <a:t>Optimize Efficiency:</a:t>
            </a:r>
            <a:r>
              <a:rPr lang="en-US" sz="20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To achieve high diagnostic performance without the massive computational cost of a pure Transformer model.</a:t>
            </a:r>
            <a:endParaRPr sz="2000"/>
          </a:p>
        </p:txBody>
      </p:sp>
      <p:pic>
        <p:nvPicPr>
          <p:cNvPr id="116" name="Google Shape;116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2925" y="1833675"/>
            <a:ext cx="5425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2925" y="2793575"/>
            <a:ext cx="5425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52925" y="3753475"/>
            <a:ext cx="542575" cy="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52925" y="4648400"/>
            <a:ext cx="542575" cy="4521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Objectives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192115" y="2082275"/>
            <a:ext cx="10479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9" b="1" i="0" u="none" strike="noStrike" cap="none">
                <a:solidFill>
                  <a:srgbClr val="003366"/>
                </a:solidFill>
                <a:latin typeface="DM Sans"/>
                <a:ea typeface="DM Sans"/>
                <a:cs typeface="DM Sans"/>
                <a:sym typeface="DM Sans"/>
              </a:rPr>
              <a:t>CNNs:</a:t>
            </a:r>
            <a:r>
              <a:rPr lang="en-US" sz="2029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Proven effective for local feature extraction in histopathology (Xu et al., 2017). They are the baseline for many image tasks.</a:t>
            </a:r>
            <a:endParaRPr sz="1894"/>
          </a:p>
        </p:txBody>
      </p:sp>
      <p:sp>
        <p:nvSpPr>
          <p:cNvPr id="127" name="Google Shape;127;p16"/>
          <p:cNvSpPr txBox="1"/>
          <p:nvPr/>
        </p:nvSpPr>
        <p:spPr>
          <a:xfrm>
            <a:off x="1192115" y="3113500"/>
            <a:ext cx="10479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9" b="1" i="0" u="none" strike="noStrike" cap="none">
                <a:solidFill>
                  <a:srgbClr val="003366"/>
                </a:solidFill>
                <a:latin typeface="DM Sans"/>
                <a:ea typeface="DM Sans"/>
                <a:cs typeface="DM Sans"/>
                <a:sym typeface="DM Sans"/>
              </a:rPr>
              <a:t>Vision Transformers (ViTs):</a:t>
            </a:r>
            <a:r>
              <a:rPr lang="en-US" sz="2029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A newer architecture that uses attention to capture long-range dependencies and global patterns (Dosovitskiy et al., 2021).</a:t>
            </a:r>
            <a:endParaRPr sz="1894"/>
          </a:p>
        </p:txBody>
      </p:sp>
      <p:sp>
        <p:nvSpPr>
          <p:cNvPr id="128" name="Google Shape;128;p16"/>
          <p:cNvSpPr txBox="1"/>
          <p:nvPr/>
        </p:nvSpPr>
        <p:spPr>
          <a:xfrm>
            <a:off x="1192115" y="4144725"/>
            <a:ext cx="10479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9" b="1" i="0" u="none" strike="noStrike" cap="none">
                <a:solidFill>
                  <a:srgbClr val="003366"/>
                </a:solidFill>
                <a:latin typeface="DM Sans"/>
                <a:ea typeface="DM Sans"/>
                <a:cs typeface="DM Sans"/>
                <a:sym typeface="DM Sans"/>
              </a:rPr>
              <a:t>Hybrid Models:</a:t>
            </a:r>
            <a:r>
              <a:rPr lang="en-US" sz="2029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Show significant promise by combining CNNs (for feature extraction) with ViTs (for context) to get the best of both worlds (Pal et al., 2025).</a:t>
            </a:r>
            <a:endParaRPr sz="1894"/>
          </a:p>
        </p:txBody>
      </p:sp>
      <p:sp>
        <p:nvSpPr>
          <p:cNvPr id="129" name="Google Shape;129;p16"/>
          <p:cNvSpPr txBox="1"/>
          <p:nvPr/>
        </p:nvSpPr>
        <p:spPr>
          <a:xfrm>
            <a:off x="1192115" y="5175949"/>
            <a:ext cx="10479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9" b="1" i="0" u="none" strike="noStrike" cap="none">
                <a:solidFill>
                  <a:srgbClr val="003366"/>
                </a:solidFill>
                <a:latin typeface="DM Sans"/>
                <a:ea typeface="DM Sans"/>
                <a:cs typeface="DM Sans"/>
                <a:sym typeface="DM Sans"/>
              </a:rPr>
              <a:t>Data Challenges:</a:t>
            </a:r>
            <a:r>
              <a:rPr lang="en-US" sz="2029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Medical datasets are often small and imbalanced. GANs (like HistoGAN) are used to augment data and improve model robustness.</a:t>
            </a:r>
            <a:endParaRPr sz="1894"/>
          </a:p>
        </p:txBody>
      </p:sp>
      <p:pic>
        <p:nvPicPr>
          <p:cNvPr id="130" name="Google Shape;130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700" y="2146727"/>
            <a:ext cx="292449" cy="3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700" y="3177951"/>
            <a:ext cx="292449" cy="3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700" y="4209176"/>
            <a:ext cx="255893" cy="3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4700" y="5240401"/>
            <a:ext cx="255893" cy="3093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Building on Existing Research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571500" y="652462"/>
            <a:ext cx="616577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ECC-Net Architecture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571500" y="1462087"/>
            <a:ext cx="61657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CNN Block (Local Features)</a:t>
            </a:r>
            <a:endParaRPr dirty="0"/>
          </a:p>
        </p:txBody>
      </p:sp>
      <p:sp>
        <p:nvSpPr>
          <p:cNvPr id="142" name="Google Shape;142;p17"/>
          <p:cNvSpPr txBox="1"/>
          <p:nvPr/>
        </p:nvSpPr>
        <p:spPr>
          <a:xfrm>
            <a:off x="571500" y="1957387"/>
            <a:ext cx="587216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Uses parallel </a:t>
            </a:r>
            <a:r>
              <a:rPr lang="en-US" sz="1500" b="1" i="0" u="none" strike="noStrike" cap="none" dirty="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Separable</a:t>
            </a:r>
            <a:r>
              <a:rPr lang="en-US" sz="1500" b="0" i="0" u="none" strike="noStrike" cap="none" dirty="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1500" b="1" i="0" u="none" strike="noStrike" cap="none" dirty="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Dilated Convolutions</a:t>
            </a:r>
            <a:r>
              <a:rPr lang="en-US" sz="1500" b="0" i="0" u="none" strike="noStrike" cap="none" dirty="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. This captures fine-grained local patterns and textures at multiple scales, identifying cellular-level details.</a:t>
            </a:r>
            <a:endParaRPr dirty="0"/>
          </a:p>
        </p:txBody>
      </p:sp>
      <p:sp>
        <p:nvSpPr>
          <p:cNvPr id="143" name="Google Shape;143;p17"/>
          <p:cNvSpPr txBox="1"/>
          <p:nvPr/>
        </p:nvSpPr>
        <p:spPr>
          <a:xfrm>
            <a:off x="437439" y="3652837"/>
            <a:ext cx="61657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Transformer Block (Global Context)</a:t>
            </a:r>
            <a:endParaRPr dirty="0"/>
          </a:p>
        </p:txBody>
      </p:sp>
      <p:sp>
        <p:nvSpPr>
          <p:cNvPr id="144" name="Google Shape;144;p17"/>
          <p:cNvSpPr txBox="1"/>
          <p:nvPr/>
        </p:nvSpPr>
        <p:spPr>
          <a:xfrm>
            <a:off x="571500" y="4033837"/>
            <a:ext cx="587216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Applies </a:t>
            </a:r>
            <a:r>
              <a:rPr lang="en-US" sz="1500" b="1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Multi-Head Attention</a:t>
            </a: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to the features from the CNN. This models long-range dependencies and global relationships across the entire patch.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571500" y="5367337"/>
            <a:ext cx="587216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3366"/>
                </a:solidFill>
                <a:latin typeface="DM Sans"/>
                <a:ea typeface="DM Sans"/>
                <a:cs typeface="DM Sans"/>
                <a:sym typeface="DM Sans"/>
              </a:rPr>
              <a:t>Result: A comprehensive feature map that understands both the "cells" and the "tissue structure."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650" y="1176325"/>
            <a:ext cx="4982099" cy="26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2149" y="3798125"/>
            <a:ext cx="4985113" cy="26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571500" y="652462"/>
            <a:ext cx="6165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ECC-Net Architecture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571500" y="1462087"/>
            <a:ext cx="616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Classification block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571500" y="2176450"/>
            <a:ext cx="51975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Fused feature map from CNN and transformer blocks into class probabilities. </a:t>
            </a:r>
            <a:endParaRPr sz="1500">
              <a:solidFill>
                <a:srgbClr val="333D4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It uses :</a:t>
            </a:r>
            <a:endParaRPr sz="1500">
              <a:solidFill>
                <a:srgbClr val="333D4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D4B"/>
              </a:buClr>
              <a:buSzPts val="1500"/>
              <a:buFont typeface="DM Sans"/>
              <a:buChar char="-"/>
            </a:pPr>
            <a:r>
              <a:rPr lang="en-US" sz="1500" b="1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Dropout</a:t>
            </a:r>
            <a:r>
              <a:rPr lang="en-US" sz="150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 for regularization</a:t>
            </a:r>
            <a:endParaRPr sz="1500">
              <a:solidFill>
                <a:srgbClr val="333D4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D4B"/>
              </a:buClr>
              <a:buSzPts val="1500"/>
              <a:buFont typeface="DM Sans"/>
              <a:buChar char="-"/>
            </a:pPr>
            <a:r>
              <a:rPr lang="en-US" sz="1500" b="1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Global average pooling</a:t>
            </a:r>
            <a:r>
              <a:rPr lang="en-US" sz="150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to summarize spatial information</a:t>
            </a:r>
            <a:endParaRPr sz="1500">
              <a:solidFill>
                <a:srgbClr val="333D4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D4B"/>
              </a:buClr>
              <a:buSzPts val="1500"/>
              <a:buFont typeface="DM Sans"/>
              <a:buChar char="-"/>
            </a:pPr>
            <a:r>
              <a:rPr lang="en-US" sz="1500" b="1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Dense layer with softmax </a:t>
            </a:r>
            <a:r>
              <a:rPr lang="en-US" sz="150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for prediction</a:t>
            </a:r>
            <a:endParaRPr sz="1500">
              <a:solidFill>
                <a:srgbClr val="333D4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This classification module effectively combines local texture features and global context to predict the esophageal carcinoma class. </a:t>
            </a:r>
            <a:endParaRPr sz="1500">
              <a:solidFill>
                <a:srgbClr val="333D4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000" y="652450"/>
            <a:ext cx="61722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000" y="4012175"/>
            <a:ext cx="621982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2;p19" descr="image.png">
            <a:extLst>
              <a:ext uri="{FF2B5EF4-FFF2-40B4-BE49-F238E27FC236}">
                <a16:creationId xmlns:a16="http://schemas.microsoft.com/office/drawing/2014/main" id="{11F04C6F-E2B6-CB07-804C-50DA5EB591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52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728DE5-D621-3E29-F24D-3170A8BDF287}"/>
              </a:ext>
            </a:extLst>
          </p:cNvPr>
          <p:cNvSpPr txBox="1"/>
          <p:nvPr/>
        </p:nvSpPr>
        <p:spPr>
          <a:xfrm>
            <a:off x="942109" y="1474109"/>
            <a:ext cx="1030778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3366"/>
                </a:solidFill>
                <a:effectLst/>
                <a:latin typeface="DM Sans" pitchFamily="2" charset="0"/>
              </a:rPr>
              <a:t>Start (Raw Data):</a:t>
            </a:r>
            <a:r>
              <a:rPr lang="en-US" sz="1800" b="0" i="0" u="none" strike="noStrike" dirty="0">
                <a:solidFill>
                  <a:srgbClr val="333D4B"/>
                </a:solidFill>
                <a:effectLst/>
                <a:latin typeface="DM Sans" pitchFamily="2" charset="0"/>
              </a:rPr>
              <a:t> We start with huge 2-3 GB files called Whole-Slide Images (.SVS).</a:t>
            </a:r>
            <a:endParaRPr lang="en-US" sz="1800" b="0" dirty="0">
              <a:effectLst/>
            </a:endParaRPr>
          </a:p>
          <a:p>
            <a:pPr rtl="0">
              <a:buNone/>
            </a:pPr>
            <a:endParaRPr lang="en-US" sz="1800" b="1" i="0" u="none" strike="noStrike" dirty="0">
              <a:solidFill>
                <a:srgbClr val="003366"/>
              </a:solidFill>
              <a:effectLst/>
              <a:latin typeface="DM Sans" pitchFamily="2" charset="0"/>
            </a:endParaRPr>
          </a:p>
          <a:p>
            <a:r>
              <a:rPr lang="en-US" sz="1800" b="1" i="0" u="none" strike="noStrike" dirty="0">
                <a:solidFill>
                  <a:srgbClr val="003366"/>
                </a:solidFill>
                <a:effectLst/>
                <a:latin typeface="DM Sans" pitchFamily="2" charset="0"/>
              </a:rPr>
              <a:t>Step 1 (QuPath):</a:t>
            </a:r>
            <a:r>
              <a:rPr lang="en-US" sz="1800" b="0" i="0" u="none" strike="noStrike" dirty="0">
                <a:solidFill>
                  <a:srgbClr val="333D4B"/>
                </a:solidFill>
                <a:effectLst/>
                <a:latin typeface="DM Sans" pitchFamily="2" charset="0"/>
              </a:rPr>
              <a:t> We use </a:t>
            </a:r>
            <a:r>
              <a:rPr lang="en-US" sz="1800" b="1" i="0" u="none" strike="noStrike" dirty="0">
                <a:solidFill>
                  <a:srgbClr val="003366"/>
                </a:solidFill>
                <a:effectLst/>
                <a:latin typeface="DM Sans" pitchFamily="2" charset="0"/>
              </a:rPr>
              <a:t>QuPath</a:t>
            </a:r>
            <a:r>
              <a:rPr lang="en-US" sz="1800" b="0" i="0" u="none" strike="noStrike" dirty="0">
                <a:solidFill>
                  <a:srgbClr val="333D4B"/>
                </a:solidFill>
                <a:effectLst/>
                <a:latin typeface="DM Sans" pitchFamily="2" charset="0"/>
              </a:rPr>
              <a:t> to find and crop only the important tissue areas, ignoring the empty white background. And converting the .</a:t>
            </a:r>
            <a:r>
              <a:rPr lang="en-US" sz="1800" dirty="0">
                <a:solidFill>
                  <a:srgbClr val="333D4B"/>
                </a:solidFill>
                <a:latin typeface="DM Sans" pitchFamily="2" charset="0"/>
              </a:rPr>
              <a:t>SVS (</a:t>
            </a:r>
            <a:r>
              <a:rPr lang="en-IN" sz="1800" dirty="0">
                <a:solidFill>
                  <a:srgbClr val="333D4B"/>
                </a:solidFill>
                <a:latin typeface="DM Sans" pitchFamily="2" charset="0"/>
              </a:rPr>
              <a:t>Slide and Viewable Storage</a:t>
            </a:r>
            <a:r>
              <a:rPr lang="en-US" sz="1800" dirty="0">
                <a:solidFill>
                  <a:srgbClr val="333D4B"/>
                </a:solidFill>
                <a:latin typeface="DM Sans" pitchFamily="2" charset="0"/>
              </a:rPr>
              <a:t>) file to .JPG (</a:t>
            </a:r>
            <a:r>
              <a:rPr lang="en-IN" sz="1800" dirty="0">
                <a:solidFill>
                  <a:srgbClr val="333D4B"/>
                </a:solidFill>
                <a:latin typeface="DM Sans" pitchFamily="2" charset="0"/>
              </a:rPr>
              <a:t>Joint Photographic Experts Group</a:t>
            </a:r>
            <a:r>
              <a:rPr lang="en-US" sz="1800" dirty="0">
                <a:solidFill>
                  <a:srgbClr val="333D4B"/>
                </a:solidFill>
                <a:latin typeface="DM Sans" pitchFamily="2" charset="0"/>
              </a:rPr>
              <a:t>)</a:t>
            </a:r>
          </a:p>
          <a:p>
            <a:endParaRPr lang="en-US" sz="1800" b="0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003366"/>
                </a:solidFill>
                <a:effectLst/>
                <a:latin typeface="DM Sans" pitchFamily="2" charset="0"/>
              </a:rPr>
              <a:t>Step 2 (PixCell-256):</a:t>
            </a:r>
            <a:r>
              <a:rPr lang="en-US" sz="1800" b="0" i="0" u="none" strike="noStrike" dirty="0">
                <a:solidFill>
                  <a:srgbClr val="333D4B"/>
                </a:solidFill>
                <a:effectLst/>
                <a:latin typeface="DM Sans" pitchFamily="2" charset="0"/>
              </a:rPr>
              <a:t> We use </a:t>
            </a:r>
            <a:r>
              <a:rPr lang="en-US" sz="1800" b="1" i="0" u="none" strike="noStrike" dirty="0">
                <a:solidFill>
                  <a:srgbClr val="003366"/>
                </a:solidFill>
                <a:effectLst/>
                <a:latin typeface="DM Sans" pitchFamily="2" charset="0"/>
              </a:rPr>
              <a:t>PixCell-256</a:t>
            </a:r>
            <a:r>
              <a:rPr lang="en-US" sz="1800" b="0" i="0" u="none" strike="noStrike" dirty="0">
                <a:solidFill>
                  <a:srgbClr val="333D4B"/>
                </a:solidFill>
                <a:effectLst/>
                <a:latin typeface="DM Sans" pitchFamily="2" charset="0"/>
              </a:rPr>
              <a:t> to break the cropped tissue into thousands of small 256x256 "patches.“</a:t>
            </a:r>
            <a:endParaRPr lang="en-US" sz="300" b="0" i="0" u="none" strike="noStrike" dirty="0">
              <a:solidFill>
                <a:srgbClr val="333D4B"/>
              </a:solidFill>
              <a:effectLst/>
              <a:latin typeface="DM Sans" pitchFamily="2" charset="0"/>
            </a:endParaRPr>
          </a:p>
          <a:p>
            <a:pPr rtl="0">
              <a:buNone/>
            </a:pPr>
            <a:endParaRPr lang="en-US" sz="1800" b="0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003366"/>
                </a:solidFill>
                <a:effectLst/>
                <a:latin typeface="DM Sans" pitchFamily="2" charset="0"/>
              </a:rPr>
              <a:t>Step 3 (Augmentation):</a:t>
            </a:r>
            <a:r>
              <a:rPr lang="en-US" sz="1800" b="0" i="0" u="none" strike="noStrike" dirty="0">
                <a:solidFill>
                  <a:srgbClr val="333D4B"/>
                </a:solidFill>
                <a:effectLst/>
                <a:latin typeface="DM Sans" pitchFamily="2" charset="0"/>
              </a:rPr>
              <a:t> We add random "noise" to the patches. This teaches the model to ignore unimportant errors and reduces overfitting.</a:t>
            </a:r>
            <a:endParaRPr lang="en-US" sz="1800" b="0" dirty="0">
              <a:effectLst/>
            </a:endParaRPr>
          </a:p>
          <a:p>
            <a:pPr>
              <a:buNone/>
            </a:pPr>
            <a:br>
              <a:rPr lang="en-US" sz="1800" dirty="0"/>
            </a:br>
            <a:endParaRPr lang="en-IN" sz="18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BC259B0-898A-E32A-2EE8-4FBF1F901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12" y="3996381"/>
            <a:ext cx="350968" cy="31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869BD9-CB43-31BA-E3F5-0F344209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5" y="2063003"/>
            <a:ext cx="387985" cy="38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F7C3A7-44EB-CDFB-C7ED-BAF2407D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80" y="1479544"/>
            <a:ext cx="298450" cy="38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70;p19">
            <a:extLst>
              <a:ext uri="{FF2B5EF4-FFF2-40B4-BE49-F238E27FC236}">
                <a16:creationId xmlns:a16="http://schemas.microsoft.com/office/drawing/2014/main" id="{772DC389-E56E-0AA4-22B7-03294C6807B0}"/>
              </a:ext>
            </a:extLst>
          </p:cNvPr>
          <p:cNvSpPr txBox="1"/>
          <p:nvPr/>
        </p:nvSpPr>
        <p:spPr>
          <a:xfrm>
            <a:off x="571500" y="571500"/>
            <a:ext cx="1160145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n-US" sz="44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Data Preprocessing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2E482-2F29-D02C-CD8A-E4236BCAE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122" y="4476171"/>
            <a:ext cx="6224155" cy="21774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548EBE-1C5F-9FB8-A667-49F800EC5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4" y="3034449"/>
            <a:ext cx="387984" cy="43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52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5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909762"/>
            <a:ext cx="34290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1500" y="1909762"/>
            <a:ext cx="34290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990838" y="2919412"/>
            <a:ext cx="259032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1. Patch Extraction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866775" y="3595676"/>
            <a:ext cx="28386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Whole-slide images (.SVS) are converted to .jpg and cropped to obtain relevant tissue regions. </a:t>
            </a:r>
            <a:r>
              <a:rPr lang="en-US" sz="150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These </a:t>
            </a: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 are then  divided into 256x256 pixel patches using PixCell-256.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4605813" y="2919412"/>
            <a:ext cx="2980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2. </a:t>
            </a:r>
            <a:r>
              <a:rPr lang="en-US" sz="2100" b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Data Augmentation</a:t>
            </a:r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4747713" y="3565912"/>
            <a:ext cx="28386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Data augmentation applied by adding Gaussian noise and Salt-and pepper noise at random to increase dataset variability and reduce overfitting</a:t>
            </a:r>
            <a:endParaRPr dirty="0"/>
          </a:p>
        </p:txBody>
      </p:sp>
      <p:pic>
        <p:nvPicPr>
          <p:cNvPr id="185" name="Google Shape;185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7400" y="222408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8825" y="2224087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571500" y="571500"/>
            <a:ext cx="116014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Proposed Solution: ECC-Net Workflow</a:t>
            </a:r>
            <a:endParaRPr/>
          </a:p>
        </p:txBody>
      </p:sp>
      <p:pic>
        <p:nvPicPr>
          <p:cNvPr id="188" name="Google Shape;188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1500" y="1909762"/>
            <a:ext cx="34290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8415813" y="2919412"/>
            <a:ext cx="298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3. </a:t>
            </a:r>
            <a:r>
              <a:rPr lang="en-US" sz="2100" b="1" i="0" u="none" strike="noStrike" cap="none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Hybrid Feature Extraction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8486775" y="3938587"/>
            <a:ext cx="28386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3D4B"/>
                </a:solidFill>
                <a:latin typeface="DM Sans"/>
                <a:ea typeface="DM Sans"/>
                <a:cs typeface="DM Sans"/>
                <a:sym typeface="DM Sans"/>
              </a:rPr>
              <a:t>Our model, ECC-Net, (adapted from RCG-Net) uses a CNN block for local features and a Transformer block for global context.</a:t>
            </a:r>
            <a:endParaRPr/>
          </a:p>
        </p:txBody>
      </p:sp>
      <p:pic>
        <p:nvPicPr>
          <p:cNvPr id="191" name="Google Shape;191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48825" y="2224087"/>
            <a:ext cx="514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1104</Words>
  <Application>Microsoft Office PowerPoint</Application>
  <PresentationFormat>Widescreen</PresentationFormat>
  <Paragraphs>116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Merriweather</vt:lpstr>
      <vt:lpstr>DM Sans</vt:lpstr>
      <vt:lpstr>Merriweather SemiBold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vaibhav gupta</cp:lastModifiedBy>
  <cp:revision>3</cp:revision>
  <dcterms:modified xsi:type="dcterms:W3CDTF">2025-11-19T09:32:32Z</dcterms:modified>
</cp:coreProperties>
</file>